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0268-F12A-49E8-85D1-11E3F9BE122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3DCC7-DFD8-47B6-95CD-418B8026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80B5E3F-75E5-4BC4-BCA2-56F95DBBA4DA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1ABAB9E-0D37-43CD-A8F4-3FA1725F6D3E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15B19AB-F2F1-43E0-B64F-7F3D80C89645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Directions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eNOT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cpaitlaized</a:t>
            </a:r>
            <a:r>
              <a:rPr lang="en-US" baseline="0" dirty="0" smtClean="0"/>
              <a:t> only regions  The South verse southwestern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3DCC7-DFD8-47B6-95CD-418B80262F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656AE4-8952-4FB6-963B-814B3C3AFCA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34447F-06FD-49DC-96A7-9597DA290C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 and Style in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 Linda </a:t>
            </a:r>
            <a:r>
              <a:rPr lang="en-US" dirty="0" err="1" smtClean="0"/>
              <a:t>Yellin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dirty="0" smtClean="0"/>
              <a:t>Indicate </a:t>
            </a:r>
            <a:r>
              <a:rPr lang="en-US" dirty="0"/>
              <a:t>examples: after all, for example, for instance, such as, to illustrate;</a:t>
            </a:r>
          </a:p>
          <a:p>
            <a:r>
              <a:rPr lang="en-US" dirty="0"/>
              <a:t>to </a:t>
            </a:r>
            <a:r>
              <a:rPr lang="en-US" dirty="0" smtClean="0"/>
              <a:t>Indicate </a:t>
            </a:r>
            <a:r>
              <a:rPr lang="en-US" dirty="0"/>
              <a:t>location: around, below, beyond, to the north, to the south;</a:t>
            </a:r>
          </a:p>
          <a:p>
            <a:r>
              <a:rPr lang="en-US" dirty="0"/>
              <a:t>to </a:t>
            </a:r>
            <a:r>
              <a:rPr lang="en-US" dirty="0" smtClean="0"/>
              <a:t>Indicate </a:t>
            </a:r>
            <a:r>
              <a:rPr lang="en-US" dirty="0"/>
              <a:t>sequence: again, finally, first, second, third, moreover, next,</a:t>
            </a:r>
          </a:p>
          <a:p>
            <a:r>
              <a:rPr lang="en-US" dirty="0"/>
              <a:t>to indicate results: as a result, because, consequently, therefore;</a:t>
            </a:r>
          </a:p>
          <a:p>
            <a:r>
              <a:rPr lang="en-US" dirty="0"/>
              <a:t>to indicate time: after, as soon as, at that time, since, earlier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</p:spTree>
    <p:extLst>
      <p:ext uri="{BB962C8B-B14F-4D97-AF65-F5344CB8AC3E}">
        <p14:creationId xmlns:p14="http://schemas.microsoft.com/office/powerpoint/2010/main" val="38438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Indicate Repetition</a:t>
            </a:r>
            <a:r>
              <a:rPr lang="en-US" dirty="0"/>
              <a:t>: as has been argued, demonstrated, </a:t>
            </a:r>
            <a:r>
              <a:rPr lang="en-US" dirty="0" smtClean="0"/>
              <a:t>indicated, as </a:t>
            </a:r>
            <a:r>
              <a:rPr lang="en-US" dirty="0"/>
              <a:t>this paper has indicated, noted, stated</a:t>
            </a:r>
          </a:p>
          <a:p>
            <a:r>
              <a:rPr lang="en-US" dirty="0"/>
              <a:t>as </a:t>
            </a:r>
            <a:r>
              <a:rPr lang="en-US" dirty="0" smtClean="0"/>
              <a:t>mentioned </a:t>
            </a:r>
            <a:r>
              <a:rPr lang="en-US" dirty="0"/>
              <a:t>earlier, as noted earlier</a:t>
            </a:r>
            <a:r>
              <a:rPr lang="en-US" dirty="0" smtClean="0"/>
              <a:t>; as stated earlier;</a:t>
            </a:r>
          </a:p>
          <a:p>
            <a:r>
              <a:rPr lang="en-US" dirty="0" smtClean="0"/>
              <a:t>To Indicate Summary </a:t>
            </a:r>
            <a:r>
              <a:rPr lang="en-US" dirty="0"/>
              <a:t>or </a:t>
            </a:r>
            <a:r>
              <a:rPr lang="en-US" dirty="0" smtClean="0"/>
              <a:t>Conclusion</a:t>
            </a:r>
            <a:r>
              <a:rPr lang="en-US" dirty="0"/>
              <a:t>: as a result, consequently, in conclusion, in some, on the </a:t>
            </a:r>
            <a:r>
              <a:rPr lang="en-US" dirty="0" smtClean="0"/>
              <a:t>whole, therefore</a:t>
            </a:r>
            <a:r>
              <a:rPr lang="en-US" dirty="0"/>
              <a:t>, to conclude, to summarize;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</p:spTree>
    <p:extLst>
      <p:ext uri="{BB962C8B-B14F-4D97-AF65-F5344CB8AC3E}">
        <p14:creationId xmlns:p14="http://schemas.microsoft.com/office/powerpoint/2010/main" val="401846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through document </a:t>
            </a:r>
            <a:r>
              <a:rPr lang="en-US" dirty="0"/>
              <a:t>and eliminate wordiness. Make sure each word in </a:t>
            </a:r>
          </a:p>
          <a:p>
            <a:r>
              <a:rPr lang="en-US" dirty="0"/>
              <a:t>your paper accounts. Get rid of the fluff, the filler, the useless words, meaningless sentences</a:t>
            </a:r>
            <a:r>
              <a:rPr lang="en-US" dirty="0" smtClean="0"/>
              <a:t>.  “in other words” change to </a:t>
            </a:r>
          </a:p>
          <a:p>
            <a:r>
              <a:rPr lang="en-US" dirty="0"/>
              <a:t>r</a:t>
            </a:r>
            <a:r>
              <a:rPr lang="en-US" dirty="0" smtClean="0"/>
              <a:t>egarding; </a:t>
            </a:r>
          </a:p>
          <a:p>
            <a:r>
              <a:rPr lang="en-US" dirty="0"/>
              <a:t>Wordy: beginning to learn     </a:t>
            </a:r>
            <a:r>
              <a:rPr lang="en-US" dirty="0" smtClean="0"/>
              <a:t>concise</a:t>
            </a:r>
            <a:r>
              <a:rPr lang="en-US" dirty="0"/>
              <a:t>: </a:t>
            </a:r>
            <a:r>
              <a:rPr lang="en-US" dirty="0" smtClean="0"/>
              <a:t> learns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able to </a:t>
            </a:r>
            <a:r>
              <a:rPr lang="en-US" dirty="0" smtClean="0"/>
              <a:t>start                                    starts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person </a:t>
            </a:r>
            <a:r>
              <a:rPr lang="en-US" dirty="0"/>
              <a:t>of the masculine sex		</a:t>
            </a:r>
            <a:r>
              <a:rPr lang="en-US" dirty="0" smtClean="0"/>
              <a:t>   males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2d: Conciseness</a:t>
            </a:r>
          </a:p>
        </p:txBody>
      </p:sp>
    </p:spTree>
    <p:extLst>
      <p:ext uri="{BB962C8B-B14F-4D97-AF65-F5344CB8AC3E}">
        <p14:creationId xmlns:p14="http://schemas.microsoft.com/office/powerpoint/2010/main" val="279124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en-US" dirty="0"/>
              <a:t>Slang: awesome	</a:t>
            </a:r>
            <a:r>
              <a:rPr lang="en-US" dirty="0" smtClean="0"/>
              <a:t>formal</a:t>
            </a:r>
            <a:r>
              <a:rPr lang="en-US" dirty="0"/>
              <a:t>: remarkable</a:t>
            </a:r>
          </a:p>
          <a:p>
            <a:r>
              <a:rPr lang="en-US" dirty="0"/>
              <a:t>       </a:t>
            </a:r>
            <a:r>
              <a:rPr lang="en-US" dirty="0" smtClean="0"/>
              <a:t>     bash</a:t>
            </a:r>
            <a:r>
              <a:rPr lang="en-US" dirty="0"/>
              <a:t>			</a:t>
            </a:r>
            <a:r>
              <a:rPr lang="en-US" dirty="0" smtClean="0"/>
              <a:t>    party</a:t>
            </a:r>
            <a:endParaRPr lang="en-US" dirty="0"/>
          </a:p>
          <a:p>
            <a:r>
              <a:rPr lang="en-US" dirty="0"/>
              <a:t>       </a:t>
            </a:r>
            <a:r>
              <a:rPr lang="en-US" dirty="0" smtClean="0"/>
              <a:t>     dude</a:t>
            </a:r>
            <a:r>
              <a:rPr lang="en-US" dirty="0"/>
              <a:t>			</a:t>
            </a:r>
            <a:r>
              <a:rPr lang="en-US" dirty="0" smtClean="0"/>
              <a:t>    chap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    stinks</a:t>
            </a:r>
            <a:r>
              <a:rPr lang="en-US" dirty="0"/>
              <a:t>			</a:t>
            </a:r>
            <a:r>
              <a:rPr lang="en-US" dirty="0" smtClean="0"/>
              <a:t>    low-quality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2e: Elimination of </a:t>
            </a:r>
            <a:r>
              <a:rPr lang="en-US" dirty="0" smtClean="0"/>
              <a:t>Slang, Colloquialisms, Trite Expressions, and Jargon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7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Booze</a:t>
            </a:r>
            <a:r>
              <a:rPr lang="en-US" dirty="0"/>
              <a:t>				</a:t>
            </a:r>
            <a:r>
              <a:rPr lang="en-US" dirty="0" smtClean="0"/>
              <a:t>alcohol</a:t>
            </a:r>
            <a:endParaRPr lang="en-US" dirty="0"/>
          </a:p>
          <a:p>
            <a:r>
              <a:rPr lang="en-US" dirty="0"/>
              <a:t>	flunk					</a:t>
            </a:r>
            <a:r>
              <a:rPr lang="en-US" dirty="0" smtClean="0"/>
              <a:t>fail</a:t>
            </a:r>
            <a:endParaRPr lang="en-US" dirty="0"/>
          </a:p>
          <a:p>
            <a:r>
              <a:rPr lang="en-US" dirty="0"/>
              <a:t>	cops					</a:t>
            </a:r>
            <a:r>
              <a:rPr lang="en-US" dirty="0" smtClean="0"/>
              <a:t>police officers</a:t>
            </a:r>
          </a:p>
          <a:p>
            <a:r>
              <a:rPr lang="en-US" dirty="0"/>
              <a:t> </a:t>
            </a:r>
            <a:r>
              <a:rPr lang="en-US" dirty="0" smtClean="0"/>
              <a:t>     kids                                   children</a:t>
            </a:r>
          </a:p>
          <a:p>
            <a:r>
              <a:rPr lang="en-US" dirty="0" smtClean="0"/>
              <a:t>Trite Expressions</a:t>
            </a:r>
          </a:p>
          <a:p>
            <a:r>
              <a:rPr lang="en-US" dirty="0"/>
              <a:t>l</a:t>
            </a:r>
            <a:r>
              <a:rPr lang="en-US" dirty="0" smtClean="0"/>
              <a:t>aw and order			law abiding</a:t>
            </a:r>
          </a:p>
          <a:p>
            <a:r>
              <a:rPr lang="en-US" dirty="0" smtClean="0"/>
              <a:t>powers that be		the authorities</a:t>
            </a:r>
          </a:p>
          <a:p>
            <a:r>
              <a:rPr lang="en-US" dirty="0"/>
              <a:t>l</a:t>
            </a:r>
            <a:r>
              <a:rPr lang="en-US" dirty="0" smtClean="0"/>
              <a:t>ast but not least		last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Colloquialisms and Trite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5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paper </a:t>
            </a:r>
            <a:r>
              <a:rPr lang="en-US" dirty="0" smtClean="0"/>
              <a:t>do not </a:t>
            </a:r>
            <a:r>
              <a:rPr lang="en-US" dirty="0"/>
              <a:t>use the jargon of your specialty area. Imagine the audience you're writing to be </a:t>
            </a:r>
            <a:r>
              <a:rPr lang="en-US" dirty="0" smtClean="0"/>
              <a:t>broader then </a:t>
            </a:r>
            <a:r>
              <a:rPr lang="en-US" dirty="0"/>
              <a:t>just people from your field </a:t>
            </a:r>
            <a:r>
              <a:rPr lang="en-US" dirty="0" smtClean="0"/>
              <a:t>who are familiar </a:t>
            </a:r>
            <a:r>
              <a:rPr lang="en-US" dirty="0"/>
              <a:t>with the jargon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Ex: the perpetrator		the subject</a:t>
            </a:r>
          </a:p>
          <a:p>
            <a:r>
              <a:rPr lang="en-US" dirty="0"/>
              <a:t> </a:t>
            </a:r>
            <a:r>
              <a:rPr lang="en-US" dirty="0" smtClean="0"/>
              <a:t>     the collar			the arrested subject</a:t>
            </a:r>
          </a:p>
          <a:p>
            <a:r>
              <a:rPr lang="en-US" dirty="0"/>
              <a:t> </a:t>
            </a:r>
            <a:r>
              <a:rPr lang="en-US" dirty="0" smtClean="0"/>
              <a:t>    ethnomethodology  what happens when people consciously break norms;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Jargon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14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contractions:  “don’t change to do not!</a:t>
            </a:r>
          </a:p>
          <a:p>
            <a:r>
              <a:rPr lang="en-US" dirty="0" smtClean="0"/>
              <a:t>Eliminate </a:t>
            </a:r>
            <a:r>
              <a:rPr lang="en-US" dirty="0"/>
              <a:t>first – person and second – person pronouns</a:t>
            </a:r>
          </a:p>
          <a:p>
            <a:r>
              <a:rPr lang="en-US" dirty="0"/>
              <a:t>I, me, my, mine</a:t>
            </a:r>
          </a:p>
          <a:p>
            <a:r>
              <a:rPr lang="en-US" dirty="0" smtClean="0"/>
              <a:t>We</a:t>
            </a:r>
            <a:r>
              <a:rPr lang="en-US" dirty="0"/>
              <a:t>, our, ours</a:t>
            </a:r>
          </a:p>
          <a:p>
            <a:r>
              <a:rPr lang="en-US" dirty="0" smtClean="0"/>
              <a:t>You</a:t>
            </a:r>
            <a:r>
              <a:rPr lang="en-US" dirty="0"/>
              <a:t>, your, </a:t>
            </a:r>
            <a:r>
              <a:rPr lang="en-US" dirty="0" smtClean="0"/>
              <a:t>yours</a:t>
            </a:r>
          </a:p>
          <a:p>
            <a:r>
              <a:rPr lang="en-US" dirty="0" smtClean="0"/>
              <a:t>Makes your sentences more formal;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2f: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0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/>
              <a:t>terminology reflecting stereotypes based on gender, race, ethnicity, age, </a:t>
            </a:r>
          </a:p>
          <a:p>
            <a:r>
              <a:rPr lang="en-US" dirty="0"/>
              <a:t>social class, disabilities, religion, family status, sexual </a:t>
            </a:r>
            <a:r>
              <a:rPr lang="en-US" dirty="0" smtClean="0"/>
              <a:t>orientation, or </a:t>
            </a:r>
            <a:r>
              <a:rPr lang="en-US" dirty="0"/>
              <a:t>other personal characteristics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matte</a:t>
            </a:r>
            <a:r>
              <a:rPr lang="en-US" dirty="0"/>
              <a:t>r</a:t>
            </a:r>
            <a:r>
              <a:rPr lang="en-US" dirty="0" smtClean="0"/>
              <a:t> with the term “illegal alien”?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2g: Biased – free language</a:t>
            </a:r>
          </a:p>
        </p:txBody>
      </p:sp>
    </p:spTree>
    <p:extLst>
      <p:ext uri="{BB962C8B-B14F-4D97-AF65-F5344CB8AC3E}">
        <p14:creationId xmlns:p14="http://schemas.microsoft.com/office/powerpoint/2010/main" val="154460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Don't </a:t>
            </a:r>
            <a:r>
              <a:rPr lang="en-US" dirty="0"/>
              <a:t>use:  		</a:t>
            </a:r>
            <a:r>
              <a:rPr lang="en-US" dirty="0" smtClean="0"/>
              <a:t>Do </a:t>
            </a:r>
            <a:r>
              <a:rPr lang="en-US" dirty="0"/>
              <a:t>Use</a:t>
            </a:r>
          </a:p>
          <a:p>
            <a:r>
              <a:rPr lang="en-US" dirty="0"/>
              <a:t>man – made		</a:t>
            </a:r>
            <a:r>
              <a:rPr lang="en-US" dirty="0" smtClean="0"/>
              <a:t>artificial</a:t>
            </a:r>
            <a:r>
              <a:rPr lang="en-US" dirty="0"/>
              <a:t>, synthetic</a:t>
            </a:r>
          </a:p>
          <a:p>
            <a:r>
              <a:rPr lang="en-US" dirty="0"/>
              <a:t>manpower		</a:t>
            </a:r>
            <a:r>
              <a:rPr lang="en-US" dirty="0" smtClean="0"/>
              <a:t>workforce</a:t>
            </a:r>
            <a:r>
              <a:rPr lang="en-US" dirty="0"/>
              <a:t>, staff</a:t>
            </a:r>
          </a:p>
          <a:p>
            <a:r>
              <a:rPr lang="en-US" dirty="0"/>
              <a:t>mankind			</a:t>
            </a:r>
            <a:r>
              <a:rPr lang="en-US" dirty="0" smtClean="0"/>
              <a:t>humanity</a:t>
            </a:r>
            <a:r>
              <a:rPr lang="en-US" dirty="0"/>
              <a:t>, the human race</a:t>
            </a:r>
          </a:p>
          <a:p>
            <a:r>
              <a:rPr lang="en-US" dirty="0"/>
              <a:t>manned			</a:t>
            </a:r>
            <a:r>
              <a:rPr lang="en-US" dirty="0" smtClean="0"/>
              <a:t>staffed</a:t>
            </a:r>
            <a:r>
              <a:rPr lang="en-US" dirty="0"/>
              <a:t>, handled </a:t>
            </a:r>
          </a:p>
          <a:p>
            <a:r>
              <a:rPr lang="en-US" dirty="0"/>
              <a:t>forefathers		</a:t>
            </a:r>
            <a:r>
              <a:rPr lang="en-US" dirty="0" smtClean="0"/>
              <a:t>ancestors</a:t>
            </a:r>
            <a:endParaRPr lang="en-US" dirty="0"/>
          </a:p>
          <a:p>
            <a:r>
              <a:rPr lang="en-US" dirty="0"/>
              <a:t>assemblyman		</a:t>
            </a:r>
            <a:r>
              <a:rPr lang="en-US" dirty="0" smtClean="0"/>
              <a:t>member </a:t>
            </a:r>
            <a:r>
              <a:rPr lang="en-US" dirty="0"/>
              <a:t>of the assembly</a:t>
            </a:r>
          </a:p>
          <a:p>
            <a:r>
              <a:rPr lang="en-US" dirty="0"/>
              <a:t>Congressman		</a:t>
            </a:r>
            <a:r>
              <a:rPr lang="en-US" dirty="0" smtClean="0"/>
              <a:t>member </a:t>
            </a:r>
            <a:r>
              <a:rPr lang="en-US" dirty="0"/>
              <a:t>of Congress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Gender – neutral language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7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Content</a:t>
            </a:r>
          </a:p>
          <a:p>
            <a:r>
              <a:rPr lang="en-US" dirty="0" smtClean="0"/>
              <a:t>2. Clarity</a:t>
            </a:r>
          </a:p>
          <a:p>
            <a:r>
              <a:rPr lang="en-US" dirty="0" smtClean="0"/>
              <a:t>3. Conciseness</a:t>
            </a:r>
          </a:p>
          <a:p>
            <a:r>
              <a:rPr lang="en-US" dirty="0" smtClean="0"/>
              <a:t>4. Elimination of slang, colloquialisms, trite expressions, </a:t>
            </a:r>
          </a:p>
          <a:p>
            <a:r>
              <a:rPr lang="en-US" dirty="0" smtClean="0"/>
              <a:t>and jargon</a:t>
            </a:r>
          </a:p>
          <a:p>
            <a:r>
              <a:rPr lang="en-US" dirty="0" smtClean="0"/>
              <a:t>5. Tone</a:t>
            </a:r>
          </a:p>
          <a:p>
            <a:r>
              <a:rPr lang="en-US" dirty="0" smtClean="0"/>
              <a:t>6. Bias – free language</a:t>
            </a:r>
          </a:p>
          <a:p>
            <a:r>
              <a:rPr lang="en-US" dirty="0" smtClean="0"/>
              <a:t>7. Spelling </a:t>
            </a:r>
          </a:p>
          <a:p>
            <a:r>
              <a:rPr lang="en-US" dirty="0" smtClean="0"/>
              <a:t>8. Grammar</a:t>
            </a:r>
          </a:p>
          <a:p>
            <a:r>
              <a:rPr lang="en-US" dirty="0" smtClean="0"/>
              <a:t>9. Uniformity</a:t>
            </a:r>
          </a:p>
          <a:p>
            <a:r>
              <a:rPr lang="en-US" dirty="0" smtClean="0"/>
              <a:t>10.Format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2a: The 10 revision cycles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dirty="0" smtClean="0"/>
              <a:t>Introduction</a:t>
            </a:r>
            <a:endParaRPr lang="en-US" altLang="en-US" sz="2000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dirty="0" smtClean="0"/>
              <a:t>The introduction tells the reader: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800" dirty="0" smtClean="0"/>
              <a:t>what the topic of the paper is in general terms,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800" dirty="0" smtClean="0"/>
              <a:t>why the topic is important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800" dirty="0" smtClean="0"/>
              <a:t>what to expect in the paper.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dirty="0" smtClean="0"/>
              <a:t>Introductions should: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800" dirty="0" smtClean="0"/>
              <a:t>funnel from general ideas to the specific topic of the paper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800" dirty="0" smtClean="0"/>
              <a:t>justify the research that will be presented later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dirty="0" smtClean="0"/>
              <a:t>Introductions are sometimes folded into literature reviews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a Research Report</a:t>
            </a:r>
          </a:p>
        </p:txBody>
      </p:sp>
    </p:spTree>
    <p:extLst>
      <p:ext uri="{BB962C8B-B14F-4D97-AF65-F5344CB8AC3E}">
        <p14:creationId xmlns:p14="http://schemas.microsoft.com/office/powerpoint/2010/main" val="33390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1263" y="2622550"/>
            <a:ext cx="6645275" cy="2068513"/>
          </a:xfrm>
          <a:noFill/>
        </p:spPr>
      </p:pic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a Research Report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371600" y="1676400"/>
            <a:ext cx="609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A research report has seven components:</a:t>
            </a:r>
          </a:p>
          <a:p>
            <a:pPr lvl="1"/>
            <a:r>
              <a:rPr lang="en-US" altLang="en-US"/>
              <a:t>2. Introduction—an example</a:t>
            </a:r>
          </a:p>
        </p:txBody>
      </p:sp>
    </p:spTree>
    <p:extLst>
      <p:ext uri="{BB962C8B-B14F-4D97-AF65-F5344CB8AC3E}">
        <p14:creationId xmlns:p14="http://schemas.microsoft.com/office/powerpoint/2010/main" val="32493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 sociological article, paper, or report generally covers only one important topic of interest and conveys evidence and interpretations of evidence.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Research reports are NOT creative writing, opinion pieces, poems, novels, letters, musings, memoirs, or interesting to read.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a Research Report</a:t>
            </a:r>
          </a:p>
        </p:txBody>
      </p:sp>
    </p:spTree>
    <p:extLst>
      <p:ext uri="{BB962C8B-B14F-4D97-AF65-F5344CB8AC3E}">
        <p14:creationId xmlns:p14="http://schemas.microsoft.com/office/powerpoint/2010/main" val="8384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research paper has three sections: introduction, body paragraphs, and the conclusion.</a:t>
            </a:r>
          </a:p>
          <a:p>
            <a:r>
              <a:rPr lang="en-US" dirty="0"/>
              <a:t>Headings created for subsections of papers body to make reading easier.</a:t>
            </a:r>
          </a:p>
          <a:p>
            <a:r>
              <a:rPr lang="en-US" b="1" dirty="0"/>
              <a:t>Ideas</a:t>
            </a:r>
            <a:r>
              <a:rPr lang="en-US" dirty="0"/>
              <a:t>: </a:t>
            </a:r>
            <a:r>
              <a:rPr lang="en-US" dirty="0" smtClean="0"/>
              <a:t>Did </a:t>
            </a:r>
            <a:r>
              <a:rPr lang="en-US" dirty="0"/>
              <a:t>you develop them sufficiently? Are they understandable? </a:t>
            </a:r>
          </a:p>
          <a:p>
            <a:r>
              <a:rPr lang="en-US" dirty="0"/>
              <a:t>Do you need to add more information?</a:t>
            </a:r>
          </a:p>
          <a:p>
            <a:r>
              <a:rPr lang="en-US" dirty="0"/>
              <a:t>Make sure every sentence </a:t>
            </a:r>
            <a:r>
              <a:rPr lang="en-US" dirty="0" smtClean="0"/>
              <a:t>says something </a:t>
            </a:r>
            <a:r>
              <a:rPr lang="en-US" dirty="0"/>
              <a:t>necessary and important.</a:t>
            </a:r>
          </a:p>
          <a:p>
            <a:r>
              <a:rPr lang="en-US" dirty="0"/>
              <a:t>"Juvenile delinquency is a social problem" is poorly written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2b: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Order</a:t>
            </a:r>
          </a:p>
          <a:p>
            <a:r>
              <a:rPr lang="en-US" dirty="0"/>
              <a:t>make sure paper progresses and orderly way. Check to see if the organization of your paper followed your outline.</a:t>
            </a:r>
          </a:p>
          <a:p>
            <a:r>
              <a:rPr lang="en-US" dirty="0"/>
              <a:t>An outline helps you see where arguments are not supported by evidence</a:t>
            </a:r>
          </a:p>
          <a:p>
            <a:r>
              <a:rPr lang="en-US" b="1" dirty="0" smtClean="0"/>
              <a:t>Balance</a:t>
            </a:r>
            <a:endParaRPr lang="en-US" b="1" dirty="0"/>
          </a:p>
          <a:p>
            <a:r>
              <a:rPr lang="en-US" dirty="0" smtClean="0"/>
              <a:t>Supply </a:t>
            </a:r>
            <a:r>
              <a:rPr lang="en-US" dirty="0"/>
              <a:t>sufficient evidence, but not too much. To support a point, use two good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quotes</a:t>
            </a:r>
            <a:r>
              <a:rPr lang="en-US" dirty="0"/>
              <a:t>, as opposed to five redundant quotes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3732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Emphasis</a:t>
            </a:r>
            <a:endParaRPr lang="en-US" b="1" dirty="0"/>
          </a:p>
          <a:p>
            <a:r>
              <a:rPr lang="en-US" dirty="0" smtClean="0"/>
              <a:t>Repeat </a:t>
            </a:r>
            <a:r>
              <a:rPr lang="en-US" dirty="0"/>
              <a:t>major points </a:t>
            </a:r>
            <a:r>
              <a:rPr lang="en-US" dirty="0" smtClean="0"/>
              <a:t>for emphasis using </a:t>
            </a:r>
            <a:r>
              <a:rPr lang="en-US" dirty="0"/>
              <a:t>different words. Don't make the reader do the </a:t>
            </a:r>
          </a:p>
          <a:p>
            <a:r>
              <a:rPr lang="en-US" dirty="0"/>
              <a:t>work of figuring out how your paper progresses </a:t>
            </a:r>
            <a:r>
              <a:rPr lang="en-US" dirty="0" smtClean="0"/>
              <a:t>or what </a:t>
            </a:r>
            <a:r>
              <a:rPr lang="en-US" dirty="0"/>
              <a:t>is important</a:t>
            </a:r>
          </a:p>
          <a:p>
            <a:r>
              <a:rPr lang="en-US" b="1" dirty="0"/>
              <a:t>Transitions</a:t>
            </a:r>
            <a:r>
              <a:rPr lang="en-US" dirty="0"/>
              <a:t> – indicates logical relationships between sentences. Indicates to reader that you are shifting to a new idea, or </a:t>
            </a:r>
            <a:r>
              <a:rPr lang="en-US" dirty="0" smtClean="0"/>
              <a:t>highlights</a:t>
            </a:r>
            <a:endParaRPr lang="en-US" dirty="0"/>
          </a:p>
          <a:p>
            <a:r>
              <a:rPr lang="en-US" dirty="0"/>
              <a:t>how certain material should be understood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dirty="0" smtClean="0"/>
              <a:t>Indicate </a:t>
            </a:r>
            <a:r>
              <a:rPr lang="en-US" dirty="0"/>
              <a:t>Addition: additionally, again, finally, furthermore;</a:t>
            </a:r>
          </a:p>
          <a:p>
            <a:r>
              <a:rPr lang="en-US" dirty="0"/>
              <a:t>to </a:t>
            </a:r>
            <a:r>
              <a:rPr lang="en-US" dirty="0" smtClean="0"/>
              <a:t>Indicate </a:t>
            </a:r>
            <a:r>
              <a:rPr lang="en-US" dirty="0"/>
              <a:t>comparison: by comparison, likewise, similarly</a:t>
            </a:r>
          </a:p>
          <a:p>
            <a:r>
              <a:rPr lang="en-US" dirty="0"/>
              <a:t>to indicate contrast: although but, conversely, despite, notwithstanding, nevertheless, nonetheless</a:t>
            </a:r>
          </a:p>
          <a:p>
            <a:r>
              <a:rPr lang="en-US" dirty="0"/>
              <a:t>regardless, yet, on the contrary;</a:t>
            </a:r>
          </a:p>
          <a:p>
            <a:r>
              <a:rPr lang="en-US" dirty="0"/>
              <a:t>to indicate concession: certainly, given that, naturally, undoubtedly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</p:spTree>
    <p:extLst>
      <p:ext uri="{BB962C8B-B14F-4D97-AF65-F5344CB8AC3E}">
        <p14:creationId xmlns:p14="http://schemas.microsoft.com/office/powerpoint/2010/main" val="8379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835</Words>
  <Application>Microsoft Office PowerPoint</Application>
  <PresentationFormat>On-screen Show (4:3)</PresentationFormat>
  <Paragraphs>121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Structure and Style in Writing</vt:lpstr>
      <vt:lpstr>2a: The 10 revision cycles </vt:lpstr>
      <vt:lpstr>Writing a Research Report</vt:lpstr>
      <vt:lpstr>Writing a Research Report</vt:lpstr>
      <vt:lpstr>Writing a Research Report</vt:lpstr>
      <vt:lpstr>2b: Content</vt:lpstr>
      <vt:lpstr>Content</vt:lpstr>
      <vt:lpstr>Content</vt:lpstr>
      <vt:lpstr>Transitions</vt:lpstr>
      <vt:lpstr>Transitions</vt:lpstr>
      <vt:lpstr>Transitions</vt:lpstr>
      <vt:lpstr>2d: Conciseness</vt:lpstr>
      <vt:lpstr>2e: Elimination of Slang, Colloquialisms, Trite Expressions, and Jargon</vt:lpstr>
      <vt:lpstr>Colloquialisms and Trite Expressions</vt:lpstr>
      <vt:lpstr>Eliminating Jargon</vt:lpstr>
      <vt:lpstr>2f: Tone</vt:lpstr>
      <vt:lpstr>2g: Biased – free language</vt:lpstr>
      <vt:lpstr>Gender – neutral language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socphi</dc:creator>
  <cp:lastModifiedBy>socphi</cp:lastModifiedBy>
  <cp:revision>20</cp:revision>
  <dcterms:created xsi:type="dcterms:W3CDTF">2013-09-17T17:45:48Z</dcterms:created>
  <dcterms:modified xsi:type="dcterms:W3CDTF">2013-09-18T00:25:18Z</dcterms:modified>
</cp:coreProperties>
</file>